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Есть разные варианты автоматизации. Либо размножается типовое решение, либо строится космический корабль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chemeClr val="dk2"/>
                </a:solidFill>
              </a:rPr>
              <a:t>Существует для получения прибыли. Любое время простоя - это потенциальная потеря прибыли. Подход к разработке основан на оценке рисков.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chemeClr val="dk2"/>
                </a:solidFill>
              </a:rPr>
              <a:t>Должен быть максимально отказоустойчивым. Простой в работе сайта это падение прибыли.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chemeClr val="dk2"/>
                </a:solidFill>
              </a:rPr>
              <a:t>Производительность сайта влияет на затраты на поддержание работоспособности сайта на каждого пользователя. Производительность интерфейса напрямую влияет на количество приток новых пользователей.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chemeClr val="dk2"/>
                </a:solidFill>
              </a:rPr>
              <a:t>Может создаваться и сопровождаться большой командой. Низкий порог вхождения для специалистов для начала сопровождения сайта.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postgresql.org/download" TargetMode="External"/><Relationship Id="rId4" Type="http://schemas.openxmlformats.org/officeDocument/2006/relationships/hyperlink" Target="https://github.com/lib/pq" TargetMode="External"/><Relationship Id="rId5" Type="http://schemas.openxmlformats.org/officeDocument/2006/relationships/hyperlink" Target="https://www.pgadmin.org/download/" TargetMode="External"/><Relationship Id="rId6" Type="http://schemas.openxmlformats.org/officeDocument/2006/relationships/image" Target="../media/image0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nodejs.org/en/download/" TargetMode="External"/><Relationship Id="rId4" Type="http://schemas.openxmlformats.org/officeDocument/2006/relationships/hyperlink" Target="https://www.npmjs.com/package/codelyzer" TargetMode="External"/><Relationship Id="rId5" Type="http://schemas.openxmlformats.org/officeDocument/2006/relationships/image" Target="../media/image0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angular.io/styleguide" TargetMode="External"/><Relationship Id="rId4" Type="http://schemas.openxmlformats.org/officeDocument/2006/relationships/hyperlink" Target="https://github.com/Microsoft/TypeScript/wiki/Coding-guidelines" TargetMode="External"/><Relationship Id="rId5" Type="http://schemas.openxmlformats.org/officeDocument/2006/relationships/hyperlink" Target="https://golang.org/doc/effective_go.html" TargetMode="External"/><Relationship Id="rId6" Type="http://schemas.openxmlformats.org/officeDocument/2006/relationships/hyperlink" Target="https://github.com/golang/go/wiki/CodeReviewComment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olang.org/dl/" TargetMode="External"/><Relationship Id="rId4" Type="http://schemas.openxmlformats.org/officeDocument/2006/relationships/hyperlink" Target="https://atom.io" TargetMode="External"/><Relationship Id="rId5" Type="http://schemas.openxmlformats.org/officeDocument/2006/relationships/hyperlink" Target="https://github.com/nsf/gocode" TargetMode="External"/><Relationship Id="rId6" Type="http://schemas.openxmlformats.org/officeDocument/2006/relationships/hyperlink" Target="http://beego.me/docs/intro/" TargetMode="External"/><Relationship Id="rId7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Промышленный подход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к разработке веб-сайтов</a:t>
            </a:r>
          </a:p>
        </p:txBody>
      </p:sp>
      <p:pic>
        <p:nvPicPr>
          <p:cNvPr id="55" name="Shape 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7025" y="1443475"/>
            <a:ext cx="3209925" cy="13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DBMS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PostgreSQL 9.6.0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https://www.postgresql.org/download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Go SQL driver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https://github.com/lib/pq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pgAdmin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https://www.pgadmin.org/download/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0" name="Shape 1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18075" y="1152475"/>
            <a:ext cx="1257300" cy="14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AngularJS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npm</a:t>
            </a: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https://nodejs.org/en/download/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TypeScript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npm i -g typescript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Atom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atom-typescript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codelyzer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https://www.npmjs.com/package/codelyzer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7" name="Shape 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4050" y="1017725"/>
            <a:ext cx="142875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Code conventions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311700" y="1134750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AngularJS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None/>
            </a:pPr>
            <a:r>
              <a:rPr lang="en-GB"/>
              <a:t>	</a:t>
            </a:r>
            <a:r>
              <a:rPr lang="en-GB" u="sng">
                <a:solidFill>
                  <a:schemeClr val="accent5"/>
                </a:solidFill>
                <a:hlinkClick r:id="rId3"/>
              </a:rPr>
              <a:t>https://angular.io/styleguide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TypeScript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https://github.com/Microsoft/TypeScript/wiki/Coding-guidelines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/>
              <a:t>Go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https://golang.org/doc/effective_go.html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6"/>
              </a:rPr>
              <a:t>https://github.com/golang/go/wiki/CodeReviewComments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Задания</a:t>
            </a: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AutoNum type="arabicPeriod"/>
            </a:pPr>
            <a:r>
              <a:rPr lang="en-GB"/>
              <a:t>Backend team установить и настроить Go и DBMS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AutoNum type="arabicPeriod"/>
            </a:pPr>
            <a:r>
              <a:rPr lang="en-GB"/>
              <a:t>Frontend team установить и настроить AngularJS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AutoNum type="arabicPeriod"/>
            </a:pPr>
            <a:r>
              <a:rPr lang="en-GB"/>
              <a:t>Создать учетные записи GitHub, Slack, Trello и добавиться в группы команды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" y="0"/>
            <a:ext cx="9141284" cy="5143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41" y="0"/>
            <a:ext cx="752251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/>
        </p:nvSpPr>
        <p:spPr>
          <a:xfrm>
            <a:off x="2589450" y="4219225"/>
            <a:ext cx="39651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3600">
                <a:solidFill>
                  <a:srgbClr val="F3F3F3"/>
                </a:solidFill>
              </a:rPr>
              <a:t>прибыль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46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>
            <p:ph type="title"/>
          </p:nvPr>
        </p:nvSpPr>
        <p:spPr>
          <a:xfrm>
            <a:off x="311700" y="39304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3600">
                <a:solidFill>
                  <a:srgbClr val="F3F3F3"/>
                </a:solidFill>
              </a:rPr>
              <a:t>надежность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4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3600">
                <a:solidFill>
                  <a:srgbClr val="FFFFFF"/>
                </a:solidFill>
              </a:rPr>
              <a:t>скорость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46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/>
        </p:nvSpPr>
        <p:spPr>
          <a:xfrm>
            <a:off x="2003700" y="4183950"/>
            <a:ext cx="51366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3600">
                <a:solidFill>
                  <a:srgbClr val="F3F3F3"/>
                </a:solidFill>
              </a:rPr>
              <a:t>командная разработка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Функционал для MVP</a:t>
            </a:r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-GB"/>
              <a:t>Подход OpenSource сообщества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lang="en-GB"/>
              <a:t>Формирование Backlog из идей. Предложения одобрения.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-GB"/>
              <a:t>Разработка ПО на заказ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rPr lang="en-GB"/>
              <a:t>Заказчик устанавливает требования.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1262950" y="1361725"/>
            <a:ext cx="6589800" cy="8079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2267654" y="1614025"/>
            <a:ext cx="2019300" cy="3033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-GB"/>
              <a:t>Bootstrap</a:t>
            </a:r>
          </a:p>
        </p:txBody>
      </p:sp>
      <p:sp>
        <p:nvSpPr>
          <p:cNvPr id="97" name="Shape 97"/>
          <p:cNvSpPr/>
          <p:nvPr/>
        </p:nvSpPr>
        <p:spPr>
          <a:xfrm>
            <a:off x="4984029" y="1614025"/>
            <a:ext cx="2019299" cy="303300"/>
          </a:xfrm>
          <a:prstGeom prst="roundRect">
            <a:avLst>
              <a:gd fmla="val 16667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-GB"/>
              <a:t>AngularJS</a:t>
            </a:r>
          </a:p>
        </p:txBody>
      </p:sp>
      <p:sp>
        <p:nvSpPr>
          <p:cNvPr id="98" name="Shape 98"/>
          <p:cNvSpPr/>
          <p:nvPr/>
        </p:nvSpPr>
        <p:spPr>
          <a:xfrm>
            <a:off x="1291250" y="2554825"/>
            <a:ext cx="6589800" cy="16503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2267647" y="2807125"/>
            <a:ext cx="2019300" cy="303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-GB"/>
              <a:t>Beego</a:t>
            </a:r>
          </a:p>
        </p:txBody>
      </p:sp>
      <p:sp>
        <p:nvSpPr>
          <p:cNvPr id="100" name="Shape 100"/>
          <p:cNvSpPr/>
          <p:nvPr/>
        </p:nvSpPr>
        <p:spPr>
          <a:xfrm>
            <a:off x="2267649" y="3415225"/>
            <a:ext cx="2019300" cy="3033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-GB"/>
              <a:t>ORM</a:t>
            </a:r>
          </a:p>
        </p:txBody>
      </p:sp>
      <p:sp>
        <p:nvSpPr>
          <p:cNvPr id="101" name="Shape 101"/>
          <p:cNvSpPr/>
          <p:nvPr/>
        </p:nvSpPr>
        <p:spPr>
          <a:xfrm rot="-5400000">
            <a:off x="4451950" y="3311125"/>
            <a:ext cx="211800" cy="5115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4494350" y="2169625"/>
            <a:ext cx="211800" cy="3852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/>
              <a:t>Архитектура</a:t>
            </a:r>
          </a:p>
        </p:txBody>
      </p:sp>
      <p:grpSp>
        <p:nvGrpSpPr>
          <p:cNvPr id="104" name="Shape 104"/>
          <p:cNvGrpSpPr/>
          <p:nvPr/>
        </p:nvGrpSpPr>
        <p:grpSpPr>
          <a:xfrm>
            <a:off x="4828750" y="2835350"/>
            <a:ext cx="1432275" cy="1178400"/>
            <a:chOff x="3855850" y="3152825"/>
            <a:chExt cx="1432275" cy="1178400"/>
          </a:xfrm>
        </p:grpSpPr>
        <p:sp>
          <p:nvSpPr>
            <p:cNvPr id="105" name="Shape 105"/>
            <p:cNvSpPr/>
            <p:nvPr/>
          </p:nvSpPr>
          <p:spPr>
            <a:xfrm>
              <a:off x="3855850" y="3152825"/>
              <a:ext cx="1432275" cy="1178400"/>
            </a:xfrm>
            <a:prstGeom prst="flowChartMagneticDisk">
              <a:avLst/>
            </a:prstGeom>
            <a:solidFill>
              <a:srgbClr val="EA9999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3947536" y="3686950"/>
              <a:ext cx="1248900" cy="3033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-GB"/>
                <a:t>PostgreSQL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Go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1200"/>
              <a:t>Environment Go 1.7.1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3"/>
              </a:rPr>
              <a:t>https://golang.org/dl/</a:t>
            </a: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GOPATH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1200"/>
              <a:t>IDE Atom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4"/>
              </a:rPr>
              <a:t>https://atom.io</a:t>
            </a:r>
          </a:p>
          <a:p>
            <a:pPr indent="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Ctrl+Shift+P Install Packages And Themes</a:t>
            </a:r>
          </a:p>
          <a:p>
            <a:pPr indent="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go-plus</a:t>
            </a:r>
          </a:p>
          <a:p>
            <a:pPr indent="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terminal-panel</a:t>
            </a: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Plugin - </a:t>
            </a:r>
            <a:r>
              <a:rPr lang="en-GB" sz="1200" u="sng">
                <a:solidFill>
                  <a:schemeClr val="hlink"/>
                </a:solidFill>
                <a:hlinkClick r:id="rId5"/>
              </a:rPr>
              <a:t>https://github.com/nsf/gocode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 sz="1200"/>
              <a:t>WS-framework: BeeGo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33333"/>
                </a:solidFill>
                <a:highlight>
                  <a:srgbClr val="FFFFFF"/>
                </a:highlight>
              </a:rPr>
              <a:t>go get github.com/astaxie/beego</a:t>
            </a:r>
          </a:p>
          <a:p>
            <a:pPr indent="-69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>
                <a:solidFill>
                  <a:srgbClr val="333333"/>
                </a:solidFill>
                <a:highlight>
                  <a:srgbClr val="FFFFFF"/>
                </a:highlight>
              </a:rPr>
              <a:t>go get github.com/beego/bee</a:t>
            </a:r>
          </a:p>
          <a:p>
            <a:pPr indent="-69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rPr lang="en-GB" sz="1200" u="sng">
                <a:solidFill>
                  <a:schemeClr val="accent5"/>
                </a:solidFill>
                <a:highlight>
                  <a:srgbClr val="FFFFFF"/>
                </a:highlight>
                <a:hlinkClick r:id="rId6"/>
              </a:rPr>
              <a:t>http://beego.me/docs/intro/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13" name="Shape 1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52475" y="1017725"/>
            <a:ext cx="1884150" cy="18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